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341" r:id="rId2"/>
    <p:sldId id="256" r:id="rId3"/>
    <p:sldId id="342" r:id="rId4"/>
    <p:sldId id="343" r:id="rId5"/>
    <p:sldId id="344" r:id="rId6"/>
    <p:sldId id="345" r:id="rId7"/>
    <p:sldId id="346" r:id="rId8"/>
    <p:sldId id="347" r:id="rId9"/>
    <p:sldId id="348" r:id="rId10"/>
    <p:sldId id="349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73" r:id="rId35"/>
    <p:sldId id="374" r:id="rId36"/>
    <p:sldId id="375" r:id="rId37"/>
    <p:sldId id="376" r:id="rId38"/>
    <p:sldId id="377" r:id="rId39"/>
    <p:sldId id="378" r:id="rId40"/>
    <p:sldId id="379" r:id="rId41"/>
    <p:sldId id="380" r:id="rId42"/>
    <p:sldId id="381" r:id="rId43"/>
    <p:sldId id="382" r:id="rId44"/>
    <p:sldId id="383" r:id="rId45"/>
    <p:sldId id="384" r:id="rId46"/>
    <p:sldId id="385" r:id="rId47"/>
    <p:sldId id="386" r:id="rId48"/>
    <p:sldId id="387" r:id="rId49"/>
    <p:sldId id="388" r:id="rId50"/>
    <p:sldId id="389" r:id="rId51"/>
    <p:sldId id="390" r:id="rId52"/>
    <p:sldId id="391" r:id="rId53"/>
    <p:sldId id="392" r:id="rId54"/>
    <p:sldId id="393" r:id="rId55"/>
    <p:sldId id="394" r:id="rId56"/>
    <p:sldId id="395" r:id="rId57"/>
    <p:sldId id="396" r:id="rId58"/>
    <p:sldId id="397" r:id="rId59"/>
    <p:sldId id="398" r:id="rId60"/>
    <p:sldId id="399" r:id="rId61"/>
    <p:sldId id="400" r:id="rId62"/>
    <p:sldId id="401" r:id="rId63"/>
    <p:sldId id="402" r:id="rId64"/>
    <p:sldId id="405" r:id="rId65"/>
    <p:sldId id="406" r:id="rId66"/>
    <p:sldId id="407" r:id="rId67"/>
    <p:sldId id="408" r:id="rId68"/>
    <p:sldId id="409" r:id="rId69"/>
    <p:sldId id="410" r:id="rId70"/>
    <p:sldId id="411" r:id="rId71"/>
    <p:sldId id="412" r:id="rId72"/>
    <p:sldId id="413" r:id="rId73"/>
    <p:sldId id="414" r:id="rId74"/>
    <p:sldId id="415" r:id="rId75"/>
    <p:sldId id="417" r:id="rId76"/>
    <p:sldId id="418" r:id="rId77"/>
    <p:sldId id="419" r:id="rId78"/>
    <p:sldId id="420" r:id="rId79"/>
    <p:sldId id="421" r:id="rId80"/>
    <p:sldId id="422" r:id="rId81"/>
    <p:sldId id="423" r:id="rId82"/>
    <p:sldId id="424" r:id="rId83"/>
    <p:sldId id="425" r:id="rId84"/>
    <p:sldId id="426" r:id="rId85"/>
    <p:sldId id="427" r:id="rId86"/>
    <p:sldId id="428" r:id="rId87"/>
    <p:sldId id="429" r:id="rId88"/>
    <p:sldId id="430" r:id="rId89"/>
    <p:sldId id="431" r:id="rId9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89C0E8-AEEF-4432-BB55-0429358100AF}" type="datetimeFigureOut">
              <a:rPr lang="zh-CN" altLang="en-US" smtClean="0"/>
              <a:t>2021/2/8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38C0A-8E13-48DD-9C98-316E49709F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74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738C0A-8E13-48DD-9C98-316E49709F33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860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9925C-D653-4533-9F85-EBCCBE516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BA55658-1020-4F09-8A23-CE9C8144C0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59BBF7-90FF-454B-802F-332AF37EF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0E71-B791-4197-A3DF-E3490D48DA60}" type="datetimeFigureOut">
              <a:rPr lang="zh-CN" altLang="en-US" smtClean="0"/>
              <a:t>2021/2/8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6D0F37-E5FC-4798-931D-66BC55D9B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C4EF34-3CA3-43F6-A8A7-C7C39D0D6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14F9-66DE-4E98-92AC-8D560C8176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94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DCABD-DC09-487D-80EA-7626405B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1DB31D-D70D-48D4-B8CD-ABE5279C9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518074-2341-4B83-9E26-1AA3060A6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0E71-B791-4197-A3DF-E3490D48DA60}" type="datetimeFigureOut">
              <a:rPr lang="zh-CN" altLang="en-US" smtClean="0"/>
              <a:t>2021/2/8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D82A75-1651-4276-943C-BD174CE80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E2522C-2AA7-4A59-AE36-CA3FCFFF5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14F9-66DE-4E98-92AC-8D560C8176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17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14534C0-B518-4D76-8BB8-535237B441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DADCBF-F157-4020-81D4-FCF13F027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5D969B-F263-452C-B1D2-13A2463EE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0E71-B791-4197-A3DF-E3490D48DA60}" type="datetimeFigureOut">
              <a:rPr lang="zh-CN" altLang="en-US" smtClean="0"/>
              <a:t>2021/2/8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1B59A4-AD7B-43EB-9C2F-0F0FF2E5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75C29A-2B2A-4D11-8644-F06A9DDD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14F9-66DE-4E98-92AC-8D560C8176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92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0D37C6-A719-438E-BCAD-DE72FFD7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EE2913-A70F-47EA-AD88-9B06F05EC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7AB6B1-4FAE-4821-ABA2-25926DFD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0E71-B791-4197-A3DF-E3490D48DA60}" type="datetimeFigureOut">
              <a:rPr lang="zh-CN" altLang="en-US" smtClean="0"/>
              <a:t>2021/2/8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D07E26-D5DD-4BCF-B20D-DA668A640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95C363-DDC6-4E3A-BAB0-76415E706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14F9-66DE-4E98-92AC-8D560C8176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544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74C10A-B613-4DA1-BDB8-FAB297ECD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4328D9-F77B-4B56-BFE3-F96ED1A9F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3895DE-467E-4223-863E-5EB30C8AA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0E71-B791-4197-A3DF-E3490D48DA60}" type="datetimeFigureOut">
              <a:rPr lang="zh-CN" altLang="en-US" smtClean="0"/>
              <a:t>2021/2/8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678E73-64DD-4E65-AA3D-90C6D1A86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C8DA5A-D563-475A-B8D9-38F32A6E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14F9-66DE-4E98-92AC-8D560C8176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54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0A59F-B2A2-4D4F-9971-196E82058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A6EEC4-AE11-4C6F-AE70-EAC9887189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2F1C44-1541-46C5-B914-4266281FC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63E9F7-0A19-4BE4-A570-1ACF0B06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0E71-B791-4197-A3DF-E3490D48DA60}" type="datetimeFigureOut">
              <a:rPr lang="zh-CN" altLang="en-US" smtClean="0"/>
              <a:t>2021/2/8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E84B93-5D4A-45BE-9EEB-FE3413566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BC7F9E-1835-4ADC-B19F-BD2AD3EE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14F9-66DE-4E98-92AC-8D560C8176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475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0E618-B5F3-4F76-B50D-76FA9150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ECC12E-4D0B-4A86-89DA-AF3EC2578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257A52-1072-4D98-A133-68520C92D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8C8083-1CB7-485A-B202-B8771AC6D4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472A16A-AA37-4D71-83F0-B6B6725FE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9E96DD5-2DF5-4A66-B088-52F8DBF43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0E71-B791-4197-A3DF-E3490D48DA60}" type="datetimeFigureOut">
              <a:rPr lang="zh-CN" altLang="en-US" smtClean="0"/>
              <a:t>2021/2/8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C15150-36B0-46F5-994C-8D9BBBE8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D00BAB-003E-4769-A863-CAF3FDBF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14F9-66DE-4E98-92AC-8D560C8176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192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2D8B6E-795E-4ACF-8AFF-96943E0B5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055A63C-B3C4-4CB0-8442-E379555C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0E71-B791-4197-A3DF-E3490D48DA60}" type="datetimeFigureOut">
              <a:rPr lang="zh-CN" altLang="en-US" smtClean="0"/>
              <a:t>2021/2/8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EC4A223-2E87-4A5C-9B15-A8CF34995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854EED-CCE0-4C4B-87B0-CB259C718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14F9-66DE-4E98-92AC-8D560C8176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764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0D8878F-09CB-48E6-8BB8-41BBF97A3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0E71-B791-4197-A3DF-E3490D48DA60}" type="datetimeFigureOut">
              <a:rPr lang="zh-CN" altLang="en-US" smtClean="0"/>
              <a:t>2021/2/8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DB481E-F893-4A3C-BC95-2E59A7D4F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31840E-E94B-49EA-8884-81152B640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14F9-66DE-4E98-92AC-8D560C8176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287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292E58-567A-4F03-B6B4-F69EF57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067C2F-AA65-447D-9533-FB0EF024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B0C705-A05C-4998-BFC2-F7A434FF1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27A1D0-7169-48B9-A481-178A6E8E5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0E71-B791-4197-A3DF-E3490D48DA60}" type="datetimeFigureOut">
              <a:rPr lang="zh-CN" altLang="en-US" smtClean="0"/>
              <a:t>2021/2/8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AF98E1-E528-4109-9ABC-B107B77C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4ECC50-DEA0-464A-9F78-A01320A9C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14F9-66DE-4E98-92AC-8D560C8176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683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40E0F8-AB0F-4EF6-96F0-22F202F2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934B602-F4B5-42ED-8C7A-C621F7DDB6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87A765-DC59-46DB-A071-5FF700A1F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651628-7812-4E71-8012-8211E3D79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0E71-B791-4197-A3DF-E3490D48DA60}" type="datetimeFigureOut">
              <a:rPr lang="zh-CN" altLang="en-US" smtClean="0"/>
              <a:t>2021/2/8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DDE262-AF8E-4C6D-AC75-76186891F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3C46CD-F3F0-4085-8A9C-FFB4EA56A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14F9-66DE-4E98-92AC-8D560C8176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950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411204-4B4B-40DA-9D19-C7484B8FE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0E742C-2EDC-40D5-BBE0-688F1DF45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17B0C3-3459-4C51-BACA-3114E5CB80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30E71-B791-4197-A3DF-E3490D48DA60}" type="datetimeFigureOut">
              <a:rPr lang="zh-CN" altLang="en-US" smtClean="0"/>
              <a:t>2021/2/8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A4D3D7-AAFC-4EB2-9AA2-000A2C1DDC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C42B0C-95EE-4148-AA40-6DFA1FBE0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814F9-66DE-4E98-92AC-8D560C8176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023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3D1B457-78C6-46D6-A33D-DF64B166E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375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计算机组成原理课后习题解析</a:t>
            </a:r>
            <a:br>
              <a:rPr lang="en-US" altLang="zh-CN" dirty="0"/>
            </a:br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357601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9D0F5AC-6540-401F-AC76-0423355E1E22}"/>
              </a:ext>
            </a:extLst>
          </p:cNvPr>
          <p:cNvSpPr/>
          <p:nvPr/>
        </p:nvSpPr>
        <p:spPr>
          <a:xfrm>
            <a:off x="0" y="0"/>
            <a:ext cx="12192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某半导体存储器容量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8K×8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位，可选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RAM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芯片容量为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2K×4/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片。地址总线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A15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A0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（低），双向数据线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D7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D0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（低），由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R/W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线控制读写。请设计并画出该存储器逻辑图，并注明地址分配与片选逻辑式及片选信号极性。</a:t>
            </a:r>
          </a:p>
        </p:txBody>
      </p:sp>
    </p:spTree>
    <p:extLst>
      <p:ext uri="{BB962C8B-B14F-4D97-AF65-F5344CB8AC3E}">
        <p14:creationId xmlns:p14="http://schemas.microsoft.com/office/powerpoint/2010/main" val="975014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AD2644D-A41A-49A6-AEF0-731B2046D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3124"/>
            <a:ext cx="12023387" cy="30742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7010E25-8105-47D5-833A-A3EDE26EECF6}"/>
              </a:ext>
            </a:extLst>
          </p:cNvPr>
          <p:cNvSpPr/>
          <p:nvPr/>
        </p:nvSpPr>
        <p:spPr>
          <a:xfrm>
            <a:off x="0" y="0"/>
            <a:ext cx="12192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某半导体存储器容量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8K×8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位，可选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RAM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芯片容量为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2K×4/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片。地址总线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A15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A0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（低），双向数据线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D7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D0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（低），由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R/W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线控制读写。请设计并画出该存储器逻辑图，并注明地址分配与片选逻辑式及片选信号极性。</a:t>
            </a:r>
          </a:p>
        </p:txBody>
      </p:sp>
    </p:spTree>
    <p:extLst>
      <p:ext uri="{BB962C8B-B14F-4D97-AF65-F5344CB8AC3E}">
        <p14:creationId xmlns:p14="http://schemas.microsoft.com/office/powerpoint/2010/main" val="951659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B6CAE0-634E-48ED-98AA-53136EB80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3051"/>
            <a:ext cx="12109574" cy="362968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EFBDC9A-E167-4F1E-A9A4-D06F31EE03FC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altLang="zh-CN" sz="40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656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67164EF-DC62-4D75-9189-0DC7386F7534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altLang="zh-CN" sz="40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2D1DC9-977E-47E7-941F-B3F529A78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5698"/>
            <a:ext cx="12202821" cy="515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85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AD5075-2DF0-4E44-91C4-9057C2040FE9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altLang="zh-CN" sz="40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2F4B46-EE2F-4628-BBBA-222038109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65" y="0"/>
            <a:ext cx="11401289" cy="22715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8A0EDBB-C919-447B-9A9A-6685B29C6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3" y="2249905"/>
            <a:ext cx="9172874" cy="458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74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09543F9-1FAE-4C1D-902C-001AF032F672}"/>
              </a:ext>
            </a:extLst>
          </p:cNvPr>
          <p:cNvSpPr/>
          <p:nvPr/>
        </p:nvSpPr>
        <p:spPr>
          <a:xfrm>
            <a:off x="139700" y="1228397"/>
            <a:ext cx="11912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某半导体存储器容量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7K×8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位。其中固化区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4K×8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，可选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EPROM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芯片：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2K×8/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片。随机读写区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3K×8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，可选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芯片：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2K×4/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片、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1K×4/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片。地址总线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A15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A0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（低），双向数据总线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D7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D0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（低），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R/W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控制读写。另有控制信号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MREQ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，低电平时允许存储器工作。请设计并画出该存储器逻辑图，并注明地址分配与片选逻辑式及片选信号极性。</a:t>
            </a:r>
          </a:p>
        </p:txBody>
      </p:sp>
    </p:spTree>
    <p:extLst>
      <p:ext uri="{BB962C8B-B14F-4D97-AF65-F5344CB8AC3E}">
        <p14:creationId xmlns:p14="http://schemas.microsoft.com/office/powerpoint/2010/main" val="2261094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F2D4A9-910A-4121-BA27-ED754ACAD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11" y="164986"/>
            <a:ext cx="11180813" cy="669301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1FDACF2-DCAA-456E-9B0E-BEF3CE89A19C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altLang="zh-CN" sz="40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390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9C812D4-39EA-4696-BC63-80F681A25B3E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altLang="zh-CN" sz="40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121FCB-5F2C-42CE-B742-1A645AC81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495" y="0"/>
            <a:ext cx="8399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13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11D43AB-D9C8-44F1-9742-EFF3CA4C00EB}"/>
              </a:ext>
            </a:extLst>
          </p:cNvPr>
          <p:cNvSpPr/>
          <p:nvPr/>
        </p:nvSpPr>
        <p:spPr>
          <a:xfrm>
            <a:off x="0" y="1228397"/>
            <a:ext cx="12192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某机地址总线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位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A15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A0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（低），访存空间为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64 KB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。外围设备与主存统一编址，即将外围设备接口中有关寄存器与主存单元统一编址，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I/O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空间占用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FC00H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FFFFH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。现用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2164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构成主存储器，请设计并画出该存储器逻辑图，并画出芯片地址线与总线的连接逻辑，以及行选信号与列选信号的逻辑式，使访问外设时不访问主存。</a:t>
            </a:r>
          </a:p>
        </p:txBody>
      </p:sp>
    </p:spTree>
    <p:extLst>
      <p:ext uri="{BB962C8B-B14F-4D97-AF65-F5344CB8AC3E}">
        <p14:creationId xmlns:p14="http://schemas.microsoft.com/office/powerpoint/2010/main" val="1614210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4C43E4-F036-4914-A92C-8FE973103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6" y="707886"/>
            <a:ext cx="11779227" cy="234555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BF06AF7-5CE0-4AF1-88E9-201F23D76D93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endParaRPr lang="zh-CN" altLang="zh-CN" sz="40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6C1070-D3B3-4BE6-83DD-ECC6A3DB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3053443"/>
            <a:ext cx="11796141" cy="38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96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F342450-A146-470A-9216-B227F9F9E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572583"/>
              </p:ext>
            </p:extLst>
          </p:nvPr>
        </p:nvGraphicFramePr>
        <p:xfrm>
          <a:off x="0" y="1104660"/>
          <a:ext cx="12192000" cy="292608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7171045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7985951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81218841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77799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3200" kern="100">
                          <a:effectLst/>
                        </a:rPr>
                        <a:t>虚拟存储器</a:t>
                      </a:r>
                      <a:endParaRPr lang="zh-CN" sz="3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3200" kern="100">
                          <a:effectLst/>
                        </a:rPr>
                        <a:t>随机存储器</a:t>
                      </a:r>
                      <a:r>
                        <a:rPr lang="en-US" sz="3200" kern="100">
                          <a:effectLst/>
                        </a:rPr>
                        <a:t>RAM</a:t>
                      </a:r>
                      <a:endParaRPr lang="zh-CN" sz="3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3200" kern="100">
                          <a:effectLst/>
                        </a:rPr>
                        <a:t>只读存储器</a:t>
                      </a:r>
                      <a:r>
                        <a:rPr lang="en-US" sz="3200" kern="100">
                          <a:effectLst/>
                        </a:rPr>
                        <a:t>ROM</a:t>
                      </a:r>
                      <a:endParaRPr lang="zh-CN" sz="3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3200" kern="100">
                          <a:effectLst/>
                        </a:rPr>
                        <a:t>存取周期</a:t>
                      </a:r>
                      <a:endParaRPr lang="zh-CN" sz="3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8535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3200" kern="100">
                          <a:effectLst/>
                        </a:rPr>
                        <a:t>数据传输率</a:t>
                      </a:r>
                      <a:endParaRPr lang="zh-CN" sz="3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3200" kern="100">
                          <a:effectLst/>
                        </a:rPr>
                        <a:t>动态刷新</a:t>
                      </a:r>
                      <a:endParaRPr lang="zh-CN" sz="3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3200" kern="100">
                          <a:effectLst/>
                        </a:rPr>
                        <a:t>直接映射</a:t>
                      </a:r>
                      <a:r>
                        <a:rPr lang="en-US" sz="3200" kern="100">
                          <a:effectLst/>
                        </a:rPr>
                        <a:t>Cache</a:t>
                      </a:r>
                      <a:endParaRPr lang="zh-CN" sz="3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3200" kern="100">
                          <a:effectLst/>
                        </a:rPr>
                        <a:t>全相联映射</a:t>
                      </a:r>
                      <a:r>
                        <a:rPr lang="en-US" sz="3200" kern="100">
                          <a:effectLst/>
                        </a:rPr>
                        <a:t>Cache</a:t>
                      </a:r>
                      <a:endParaRPr lang="zh-CN" sz="3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4969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3200" kern="100">
                          <a:effectLst/>
                        </a:rPr>
                        <a:t>组相联映射</a:t>
                      </a:r>
                      <a:r>
                        <a:rPr lang="en-US" sz="3200" kern="100">
                          <a:effectLst/>
                        </a:rPr>
                        <a:t>Cache</a:t>
                      </a:r>
                      <a:endParaRPr lang="zh-CN" sz="3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3200" kern="100">
                          <a:effectLst/>
                        </a:rPr>
                        <a:t>段页式虚拟存储器</a:t>
                      </a:r>
                      <a:endParaRPr lang="zh-CN" sz="3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3200" kern="100">
                          <a:effectLst/>
                        </a:rPr>
                        <a:t>联想存储器</a:t>
                      </a:r>
                      <a:endParaRPr lang="zh-CN" sz="3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effectLst/>
                        </a:rPr>
                        <a:t> </a:t>
                      </a:r>
                      <a:endParaRPr lang="zh-CN" sz="32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6337929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BDAB61B0-42E3-4164-A466-F4DDF6D45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5875"/>
            <a:ext cx="572624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kumimoji="0" lang="zh-CN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简要解释下列名词术语</a:t>
            </a:r>
            <a:endParaRPr kumimoji="0" lang="zh-CN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374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12A093-D0DC-40CD-8FA6-F7512E0B4A14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endParaRPr lang="zh-CN" altLang="zh-CN" sz="40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1F5EB9-A85C-420C-B905-833239742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55" y="0"/>
            <a:ext cx="9006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11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BC7A5AE-7F57-4E65-AF37-34333904E55B}"/>
              </a:ext>
            </a:extLst>
          </p:cNvPr>
          <p:cNvSpPr/>
          <p:nvPr/>
        </p:nvSpPr>
        <p:spPr>
          <a:xfrm>
            <a:off x="144235" y="0"/>
            <a:ext cx="11903529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7.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某半导体存储器容量为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14 KB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，其中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0000H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1FFFH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ROM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区，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2000H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37FFH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RAM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区，地址总线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A15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A0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（低），双向数据总线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D7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D0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（低），读写控制线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R/W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。可选用的存储芯片有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EPROM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 KB /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片）和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RAM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 K×4 /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片）。</a:t>
            </a:r>
          </a:p>
          <a:p>
            <a:pPr algn="just">
              <a:spcAft>
                <a:spcPts val="0"/>
              </a:spcAft>
            </a:pP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）计算所需各类芯片的数量。</a:t>
            </a:r>
          </a:p>
          <a:p>
            <a:pPr algn="just">
              <a:spcAft>
                <a:spcPts val="0"/>
              </a:spcAft>
            </a:pP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）说明加到各芯片的地址范围值和地址线。</a:t>
            </a:r>
          </a:p>
          <a:p>
            <a:pPr algn="just">
              <a:spcAft>
                <a:spcPts val="0"/>
              </a:spcAft>
            </a:pP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）写出各片选信号的逻辑式。</a:t>
            </a:r>
          </a:p>
          <a:p>
            <a:pPr algn="just">
              <a:spcAft>
                <a:spcPts val="0"/>
              </a:spcAft>
            </a:pP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）画出该存储芯片级逻辑图，包括地址总线、数据线、片选信号线（低电平有效）及读写信号线的连接。</a:t>
            </a:r>
          </a:p>
        </p:txBody>
      </p:sp>
    </p:spTree>
    <p:extLst>
      <p:ext uri="{BB962C8B-B14F-4D97-AF65-F5344CB8AC3E}">
        <p14:creationId xmlns:p14="http://schemas.microsoft.com/office/powerpoint/2010/main" val="3812131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2BCB0AB-1EE4-44AF-AD61-DAADCF5E4D68}"/>
              </a:ext>
            </a:extLst>
          </p:cNvPr>
          <p:cNvSpPr/>
          <p:nvPr/>
        </p:nvSpPr>
        <p:spPr>
          <a:xfrm>
            <a:off x="-1" y="0"/>
            <a:ext cx="121920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7.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某半导体存储器容量为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14 KB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，其中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0000H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1FFFH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ROM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区，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2000H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37FFH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RAM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区，地址总线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A15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A0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（低），双向数据总线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D7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D0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（低），读写控制线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R/W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。可选用的存储芯片有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EPROM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 KB /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片）和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RAM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 K×4 /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片）。</a:t>
            </a:r>
          </a:p>
          <a:p>
            <a:pPr algn="just">
              <a:spcAft>
                <a:spcPts val="0"/>
              </a:spcAft>
            </a:pP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）计算所需各类芯片的数量。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D43455-6748-48D6-8BDB-FE0AD72A4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623"/>
          <a:stretch/>
        </p:blipFill>
        <p:spPr>
          <a:xfrm>
            <a:off x="-1" y="2767000"/>
            <a:ext cx="12041531" cy="180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94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7F6ACD-89D6-4728-8948-95BBD5F3CAD2}"/>
              </a:ext>
            </a:extLst>
          </p:cNvPr>
          <p:cNvSpPr/>
          <p:nvPr/>
        </p:nvSpPr>
        <p:spPr>
          <a:xfrm>
            <a:off x="144235" y="0"/>
            <a:ext cx="1190352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7.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某半导体存储器容量为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14 KB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，其中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0000H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1FFFH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ROM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区，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2000H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37FFH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RAM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区，地址总线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A15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A0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（低），双向数据总线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D7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D0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（低），读写控制线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R/W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。可选用的存储芯片有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EPROM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 KB /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片）和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RAM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 K×4 /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片）。</a:t>
            </a:r>
          </a:p>
          <a:p>
            <a:pPr algn="just">
              <a:spcAft>
                <a:spcPts val="0"/>
              </a:spcAft>
            </a:pP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）说明加到各芯片的地址范围值和地址线。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796865-271B-407B-A9A6-3AF576652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02" t="13474" r="9029" b="30908"/>
          <a:stretch/>
        </p:blipFill>
        <p:spPr>
          <a:xfrm>
            <a:off x="82744" y="2554545"/>
            <a:ext cx="6705600" cy="32858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14A7F17-0F1A-4755-990D-3CD91F28B2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023" r="30380"/>
          <a:stretch/>
        </p:blipFill>
        <p:spPr>
          <a:xfrm>
            <a:off x="6849835" y="2554545"/>
            <a:ext cx="5291711" cy="157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7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D39A1C8-F233-40EC-9EAB-081C0DFA8590}"/>
              </a:ext>
            </a:extLst>
          </p:cNvPr>
          <p:cNvSpPr/>
          <p:nvPr/>
        </p:nvSpPr>
        <p:spPr>
          <a:xfrm>
            <a:off x="144235" y="0"/>
            <a:ext cx="1190352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7.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某半导体存储器容量为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14 KB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，其中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0000H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1FFFH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ROM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区，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2000H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37FFH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RAM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区，地址总线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A15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A0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（低），双向数据总线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D7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D0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（低），读写控制线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R/W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。可选用的存储芯片有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EPROM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 KB /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片）和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RAM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 K×4 /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片）。</a:t>
            </a:r>
          </a:p>
          <a:p>
            <a:pPr algn="just">
              <a:spcAft>
                <a:spcPts val="0"/>
              </a:spcAft>
            </a:pP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）写出各片选信号的逻辑式。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250C73-EA18-42C3-9D1C-E27811777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50" y="2554545"/>
            <a:ext cx="11225883" cy="387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63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72BA249-6C6D-4798-BD0B-89BA65C0560D}"/>
              </a:ext>
            </a:extLst>
          </p:cNvPr>
          <p:cNvSpPr/>
          <p:nvPr/>
        </p:nvSpPr>
        <p:spPr>
          <a:xfrm>
            <a:off x="144235" y="0"/>
            <a:ext cx="119035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7.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某半导体存储器容量为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14 KB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，其中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0000H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1FFFH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ROM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区，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2000H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37FFH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RAM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区，地址总线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A15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A0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（低），双向数据总线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D7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D0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（低），读写控制线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R/W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。可选用的存储芯片有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EPROM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 KB /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片）和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RAM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 K×4 /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片）。（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）画出该存储芯片级逻辑图，包括地址总线、数据线、片选信号线（低电平有效）及读写信号线的连接。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A3306F-71F7-42C8-8993-1095399D0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138" y="1569660"/>
            <a:ext cx="9108650" cy="528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21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3E99A45-F412-4CA6-A3F0-0B8E1D274452}"/>
              </a:ext>
            </a:extLst>
          </p:cNvPr>
          <p:cNvSpPr/>
          <p:nvPr/>
        </p:nvSpPr>
        <p:spPr>
          <a:xfrm>
            <a:off x="408038" y="2767280"/>
            <a:ext cx="113759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8.SRAM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DRAM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分别依靠什么原理存储信息？需要刷新吗？</a:t>
            </a:r>
          </a:p>
        </p:txBody>
      </p:sp>
    </p:spTree>
    <p:extLst>
      <p:ext uri="{BB962C8B-B14F-4D97-AF65-F5344CB8AC3E}">
        <p14:creationId xmlns:p14="http://schemas.microsoft.com/office/powerpoint/2010/main" val="3778017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3A7170-D146-447D-A994-D29D39019829}"/>
              </a:ext>
            </a:extLst>
          </p:cNvPr>
          <p:cNvSpPr/>
          <p:nvPr/>
        </p:nvSpPr>
        <p:spPr>
          <a:xfrm>
            <a:off x="122903" y="0"/>
            <a:ext cx="113759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8.SRAM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DRAM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分别依靠什么原理存储信息？需要刷新吗？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1E5A74-18E9-4720-A4BD-438905AC3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0076"/>
            <a:ext cx="12098133" cy="215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32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E9ADAA3-494C-42D4-98D7-3BC9F5D0DABB}"/>
              </a:ext>
            </a:extLst>
          </p:cNvPr>
          <p:cNvSpPr/>
          <p:nvPr/>
        </p:nvSpPr>
        <p:spPr>
          <a:xfrm>
            <a:off x="1" y="2459504"/>
            <a:ext cx="121919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9.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设某机主存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 MB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，用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 MB/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片的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DRAM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芯片构成，芯片最大刷新周期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sz="4000" b="1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ms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，问在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sz="4000" b="1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ms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内至少应该安排几个刷新周期？</a:t>
            </a:r>
          </a:p>
        </p:txBody>
      </p:sp>
    </p:spTree>
    <p:extLst>
      <p:ext uri="{BB962C8B-B14F-4D97-AF65-F5344CB8AC3E}">
        <p14:creationId xmlns:p14="http://schemas.microsoft.com/office/powerpoint/2010/main" val="1443353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441EF2D-8508-469D-B3A6-340001171F38}"/>
              </a:ext>
            </a:extLst>
          </p:cNvPr>
          <p:cNvSpPr/>
          <p:nvPr/>
        </p:nvSpPr>
        <p:spPr>
          <a:xfrm>
            <a:off x="1" y="0"/>
            <a:ext cx="121919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9.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设某机主存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 MB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，用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 MB/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片的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DRAM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芯片构成，芯片最大刷新周期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sz="4000" b="1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ms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，问在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sz="4000" b="1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ms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内至少应该安排几个刷新周期？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D7F883-0807-49DC-A6D9-382A8DE49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0" y="2261170"/>
            <a:ext cx="12094239" cy="233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22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52822B-4E2D-4EC1-A2DC-7C7B2C2BC0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974"/>
          <a:stretch/>
        </p:blipFill>
        <p:spPr>
          <a:xfrm>
            <a:off x="0" y="1639984"/>
            <a:ext cx="12192000" cy="4069687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D7C8CDA6-E3B8-4B56-AF6A-97E42480A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572624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kumimoji="0" lang="zh-CN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简要解释下列名词术语</a:t>
            </a:r>
            <a:endParaRPr kumimoji="0" lang="en-US" altLang="zh-CN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40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答：</a:t>
            </a:r>
            <a:endParaRPr kumimoji="0" lang="zh-CN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448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214995A-038E-499A-9A48-4F7DD2CDEA6B}"/>
              </a:ext>
            </a:extLst>
          </p:cNvPr>
          <p:cNvSpPr/>
          <p:nvPr/>
        </p:nvSpPr>
        <p:spPr>
          <a:xfrm>
            <a:off x="0" y="2151727"/>
            <a:ext cx="12192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某机主存容量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64 KB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，用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2164 DRAM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芯片构成。地址线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A15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A0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（低），双向数据线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D7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D0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（低），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R/W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控制读写操作，请设计并画出该存储器逻辑图。对地址的行、列转换与数据线连接，应有明确描述。</a:t>
            </a:r>
          </a:p>
        </p:txBody>
      </p:sp>
    </p:spTree>
    <p:extLst>
      <p:ext uri="{BB962C8B-B14F-4D97-AF65-F5344CB8AC3E}">
        <p14:creationId xmlns:p14="http://schemas.microsoft.com/office/powerpoint/2010/main" val="923085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B5FDDA2-E9BC-495E-BBAF-C8DD0BE3B416}"/>
              </a:ext>
            </a:extLst>
          </p:cNvPr>
          <p:cNvSpPr/>
          <p:nvPr/>
        </p:nvSpPr>
        <p:spPr>
          <a:xfrm>
            <a:off x="0" y="0"/>
            <a:ext cx="12192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某机主存容量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64 KB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，用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2164 DRAM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芯片构成。地址线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A15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A0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（低），双向数据线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D7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D0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（低），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R/W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控制读写操作，请设计并画出该存储器逻辑图。对地址的行、列转换与数据线连接，应有明确描述。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A8BFD9-6879-495B-93FC-4E5F9749D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2271"/>
            <a:ext cx="11759064" cy="139118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E036C81-9F5F-4EE1-8EC4-E450C97B7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3" y="4418420"/>
            <a:ext cx="6096000" cy="48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21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8615DFA-1F8B-4F26-89AB-12ABB2AE28A6}"/>
              </a:ext>
            </a:extLst>
          </p:cNvPr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某机主存容量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64 KB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，用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2164 DRAM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芯片构成。地址线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A15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A0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（低），双向数据线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D7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D0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（低）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5B3DAA-11E2-4726-A9AB-F339E9D7AD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7" b="7373"/>
          <a:stretch/>
        </p:blipFill>
        <p:spPr>
          <a:xfrm>
            <a:off x="2400264" y="1238864"/>
            <a:ext cx="7687466" cy="56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53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BFB3F40-FC1A-4F62-9CE0-D8F887B0A7BB}"/>
              </a:ext>
            </a:extLst>
          </p:cNvPr>
          <p:cNvSpPr/>
          <p:nvPr/>
        </p:nvSpPr>
        <p:spPr>
          <a:xfrm>
            <a:off x="0" y="2767280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11.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某机主存容量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64 KB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，用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2164 DRAM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芯片构成。请为此设计一种动态刷新逻辑。</a:t>
            </a:r>
          </a:p>
        </p:txBody>
      </p:sp>
    </p:spTree>
    <p:extLst>
      <p:ext uri="{BB962C8B-B14F-4D97-AF65-F5344CB8AC3E}">
        <p14:creationId xmlns:p14="http://schemas.microsoft.com/office/powerpoint/2010/main" val="292036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7B2173B-B7B6-4E73-AD34-D45241407881}"/>
              </a:ext>
            </a:extLst>
          </p:cNvPr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11.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某机主存容量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64 KB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，用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2164 DRAM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芯片构成。请为此设计一种动态刷新逻辑。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F8FAB6-A125-46F1-80C0-F1966CD8D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439"/>
            <a:ext cx="12084582" cy="27351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A37014D-3D7C-4800-B93B-BD7180C80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131" y="3993548"/>
            <a:ext cx="6530320" cy="287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12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9ED63BF-433A-4A63-8226-5A190B1604D5}"/>
              </a:ext>
            </a:extLst>
          </p:cNvPr>
          <p:cNvSpPr/>
          <p:nvPr/>
        </p:nvSpPr>
        <p:spPr>
          <a:xfrm>
            <a:off x="73742" y="305068"/>
            <a:ext cx="12044516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动态刷新周期的安排方式有哪几种？简述它们的安排方法，并指出在下列情况中可选取哪一种或几种刷新方式。</a:t>
            </a:r>
          </a:p>
          <a:p>
            <a:pPr algn="just">
              <a:spcAft>
                <a:spcPts val="0"/>
              </a:spcAft>
            </a:pP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）教学用单板计算机。</a:t>
            </a:r>
          </a:p>
          <a:p>
            <a:pPr algn="just">
              <a:spcAft>
                <a:spcPts val="0"/>
              </a:spcAft>
            </a:pP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）常用个人计算机。</a:t>
            </a:r>
          </a:p>
          <a:p>
            <a:pPr algn="just">
              <a:spcAft>
                <a:spcPts val="0"/>
              </a:spcAft>
            </a:pP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）带多个分时终端的超小型计算机。</a:t>
            </a:r>
          </a:p>
          <a:p>
            <a:pPr algn="just">
              <a:spcAft>
                <a:spcPts val="0"/>
              </a:spcAft>
            </a:pP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）主存的存取周期为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200 ns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平均访存时间约占主存工作时间的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90%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just">
              <a:spcAft>
                <a:spcPts val="0"/>
              </a:spcAft>
            </a:pP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）主存的存取周期为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200 ns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平均访存时间约占主存工作时间的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40%</a:t>
            </a:r>
            <a:endParaRPr lang="zh-CN" altLang="zh-CN" sz="40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203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ED0367F-C0CB-441F-812D-2D487139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8992"/>
            <a:ext cx="12192000" cy="314259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AFE4DD5-2B04-4532-9F0B-EE23EACE0D96}"/>
              </a:ext>
            </a:extLst>
          </p:cNvPr>
          <p:cNvSpPr/>
          <p:nvPr/>
        </p:nvSpPr>
        <p:spPr>
          <a:xfrm>
            <a:off x="73742" y="0"/>
            <a:ext cx="120445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动态刷新周期的安排方式有哪几种？简述它们的安排方法，并指出在下列情况中可选取哪一种或几种刷新方式。</a:t>
            </a:r>
          </a:p>
        </p:txBody>
      </p:sp>
    </p:spTree>
    <p:extLst>
      <p:ext uri="{BB962C8B-B14F-4D97-AF65-F5344CB8AC3E}">
        <p14:creationId xmlns:p14="http://schemas.microsoft.com/office/powerpoint/2010/main" val="2761971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78DD5DD-1A7F-4FCB-92D7-B65D9AFA4AE5}"/>
              </a:ext>
            </a:extLst>
          </p:cNvPr>
          <p:cNvSpPr/>
          <p:nvPr/>
        </p:nvSpPr>
        <p:spPr>
          <a:xfrm>
            <a:off x="73742" y="0"/>
            <a:ext cx="120445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动态刷新周期的安排方式有哪几种？简述它们的安排方法，并指出在下列情况中可选取哪一种或几种刷新方式。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4F92F2-6955-4C9B-A62A-4E9AD108B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2842"/>
            <a:ext cx="11626661" cy="504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85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A08757D-17C5-4A73-B666-04953EA75777}"/>
              </a:ext>
            </a:extLst>
          </p:cNvPr>
          <p:cNvSpPr/>
          <p:nvPr/>
        </p:nvSpPr>
        <p:spPr>
          <a:xfrm>
            <a:off x="0" y="2459504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13.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若需要向磁表面存储器中写入代码：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10011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，那么请画出采用不同记录模式：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NRZ-1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FM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4000" b="1" kern="100" baseline="30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时，对应的写入电流波形变化情况。</a:t>
            </a:r>
          </a:p>
        </p:txBody>
      </p:sp>
    </p:spTree>
    <p:extLst>
      <p:ext uri="{BB962C8B-B14F-4D97-AF65-F5344CB8AC3E}">
        <p14:creationId xmlns:p14="http://schemas.microsoft.com/office/powerpoint/2010/main" val="4043028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BC11357-043C-4EB4-9305-559F92071F1A}"/>
              </a:ext>
            </a:extLst>
          </p:cNvPr>
          <p:cNvSpPr/>
          <p:nvPr/>
        </p:nvSpPr>
        <p:spPr>
          <a:xfrm>
            <a:off x="0" y="0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13.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若需要向磁表面存储器中写入代码：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10011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，那么请画出采用不同记录模式：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NRZ-1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FM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4000" b="1" kern="100" baseline="30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时，对应的写入电流波形变化情况。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7D81E0-9C7C-4915-84E1-57D1AB34F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0" r="6666"/>
          <a:stretch/>
        </p:blipFill>
        <p:spPr>
          <a:xfrm>
            <a:off x="1857862" y="1938992"/>
            <a:ext cx="8476276" cy="491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49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5F5C64-3DFB-4A55-88C5-8E8D0292D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572624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kumimoji="0" lang="zh-CN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简要解释下列名词术语</a:t>
            </a:r>
            <a:endParaRPr kumimoji="0" lang="en-US" altLang="zh-CN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40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答：</a:t>
            </a:r>
            <a:endParaRPr kumimoji="0" lang="zh-CN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11175D-DFD1-4986-9EC2-85D4BBD3F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687" b="-722"/>
          <a:stretch/>
        </p:blipFill>
        <p:spPr>
          <a:xfrm>
            <a:off x="0" y="1770911"/>
            <a:ext cx="12192000" cy="449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58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457D5AE-B822-42D5-B6BD-AF4BA4197DD2}"/>
              </a:ext>
            </a:extLst>
          </p:cNvPr>
          <p:cNvSpPr/>
          <p:nvPr/>
        </p:nvSpPr>
        <p:spPr>
          <a:xfrm>
            <a:off x="0" y="0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13.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若需要向磁表面存储器中写入代码：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10011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，那么请画出采用不同记录模式：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NRZ-1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FM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4000" b="1" kern="100" baseline="30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时，对应的写入电流波形变化情况。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7751AD-CE37-4FCF-AE67-F20B5CB62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99" y="1938992"/>
            <a:ext cx="11035114" cy="12663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46CDF65-E7F6-4386-B6DD-54DA12B61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476" y="3205315"/>
            <a:ext cx="7185252" cy="354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670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6C057B-94F8-48FB-BA4A-3AB6BF6F4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571"/>
          <a:stretch/>
        </p:blipFill>
        <p:spPr>
          <a:xfrm>
            <a:off x="0" y="1752179"/>
            <a:ext cx="9849204" cy="110900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CA1C6D0-2374-4415-A09F-7AFF3E691275}"/>
              </a:ext>
            </a:extLst>
          </p:cNvPr>
          <p:cNvSpPr/>
          <p:nvPr/>
        </p:nvSpPr>
        <p:spPr>
          <a:xfrm>
            <a:off x="0" y="0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13.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若需要向磁表面存储器中写入代码：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10011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，那么请画出采用不同记录模式：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NRZ-1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FM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4000" b="1" kern="100" baseline="30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时，对应的写入电流波形变化情况。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7F876E-C576-4F8B-8B79-1F260439B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556" y="2861187"/>
            <a:ext cx="7168888" cy="399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83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96A95D9-DC71-4E6E-A5DA-5372C09A2DB2}"/>
              </a:ext>
            </a:extLst>
          </p:cNvPr>
          <p:cNvSpPr/>
          <p:nvPr/>
        </p:nvSpPr>
        <p:spPr>
          <a:xfrm>
            <a:off x="0" y="0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13.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若需要向磁表面存储器中写入代码：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10011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，那么请画出采用不同记录模式：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NRZ-1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FM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4000" b="1" kern="100" baseline="30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时，对应的写入电流波形变化情况。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098612-1A41-40CB-A286-ECE17183F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6198"/>
            <a:ext cx="10186219" cy="12132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812A320-67AB-485C-82C5-1B228F576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256" y="2687686"/>
            <a:ext cx="6184959" cy="417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474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016D0A0-AAD0-4832-9C83-3437D49EF223}"/>
              </a:ext>
            </a:extLst>
          </p:cNvPr>
          <p:cNvSpPr/>
          <p:nvPr/>
        </p:nvSpPr>
        <p:spPr>
          <a:xfrm>
            <a:off x="0" y="2459504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14.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某磁盘有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个柱面，每个柱面有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个磁道，每个磁道有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128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个扇区，每个扇区容量为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512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字节。该磁盘的存储容量是多少？</a:t>
            </a:r>
          </a:p>
        </p:txBody>
      </p:sp>
    </p:spTree>
    <p:extLst>
      <p:ext uri="{BB962C8B-B14F-4D97-AF65-F5344CB8AC3E}">
        <p14:creationId xmlns:p14="http://schemas.microsoft.com/office/powerpoint/2010/main" val="42598481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B3B3F0-F068-495C-82B7-BF2E45A04D34}"/>
              </a:ext>
            </a:extLst>
          </p:cNvPr>
          <p:cNvSpPr/>
          <p:nvPr/>
        </p:nvSpPr>
        <p:spPr>
          <a:xfrm>
            <a:off x="0" y="0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14.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某磁盘有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个柱面，每个柱面有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个磁道，每个磁道有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128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个扇区，每个扇区容量为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512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字节。该磁盘的存储容量是多少？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B22C46-4B4D-447F-90C6-CAABE58E8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8056"/>
            <a:ext cx="12165453" cy="137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508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29879FA-80E1-40E1-B220-49B35F8AFE6B}"/>
              </a:ext>
            </a:extLst>
          </p:cNvPr>
          <p:cNvSpPr/>
          <p:nvPr/>
        </p:nvSpPr>
        <p:spPr>
          <a:xfrm>
            <a:off x="0" y="1843950"/>
            <a:ext cx="12192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15.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某计算机字长为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位，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主频为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500 MHz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，磁盘共有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个盘面，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512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个柱面，每磁道包含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个扇区，每个扇区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512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字节，该磁盘旋转速度为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12000 RPM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just">
              <a:spcAft>
                <a:spcPts val="0"/>
              </a:spcAft>
            </a:pP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）计算该磁盘总容量？</a:t>
            </a:r>
          </a:p>
          <a:p>
            <a:pPr algn="just">
              <a:spcAft>
                <a:spcPts val="0"/>
              </a:spcAft>
            </a:pP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）计算该磁盘的数据传输率（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b/s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）？</a:t>
            </a:r>
          </a:p>
        </p:txBody>
      </p:sp>
    </p:spTree>
    <p:extLst>
      <p:ext uri="{BB962C8B-B14F-4D97-AF65-F5344CB8AC3E}">
        <p14:creationId xmlns:p14="http://schemas.microsoft.com/office/powerpoint/2010/main" val="4205977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14D1C4-65F4-44C8-9D36-1D3A54DC41A8}"/>
              </a:ext>
            </a:extLst>
          </p:cNvPr>
          <p:cNvSpPr/>
          <p:nvPr/>
        </p:nvSpPr>
        <p:spPr>
          <a:xfrm>
            <a:off x="0" y="0"/>
            <a:ext cx="12192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15.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某计算机字长为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位，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主频为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500 MHz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，磁盘共有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个盘面，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512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个柱面，每磁道包含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个扇区，每个扇区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512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字节，该磁盘旋转速度为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12000 RPM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just">
              <a:spcAft>
                <a:spcPts val="0"/>
              </a:spcAft>
            </a:pP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）计算该磁盘总容量？</a:t>
            </a:r>
          </a:p>
          <a:p>
            <a:pPr algn="just">
              <a:spcAft>
                <a:spcPts val="0"/>
              </a:spcAft>
            </a:pP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）计算该磁盘的数据传输率（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b/s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06FAF4-1936-4F61-9BA3-F6F37247E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7902"/>
            <a:ext cx="11702092" cy="251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03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5F48D8F-907C-4420-B571-D26FE049FB27}"/>
              </a:ext>
            </a:extLst>
          </p:cNvPr>
          <p:cNvSpPr/>
          <p:nvPr/>
        </p:nvSpPr>
        <p:spPr>
          <a:xfrm>
            <a:off x="0" y="2767280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16.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磁盘的磁道和光盘依靠什么原理来记录信息，磁道和光道有何不同？</a:t>
            </a:r>
          </a:p>
        </p:txBody>
      </p:sp>
    </p:spTree>
    <p:extLst>
      <p:ext uri="{BB962C8B-B14F-4D97-AF65-F5344CB8AC3E}">
        <p14:creationId xmlns:p14="http://schemas.microsoft.com/office/powerpoint/2010/main" val="4234038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CCAA092-ACD0-4AD5-A3FB-6FDD9E8DA9BB}"/>
              </a:ext>
            </a:extLst>
          </p:cNvPr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16.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磁盘的磁道和光盘依靠什么原理来记录信息，磁道和光道有何不同？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E96E0C-87F0-4789-9998-76DBF4592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2219"/>
            <a:ext cx="12075748" cy="76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4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7E380A0-F891-45AC-9A14-7518BFBBBDF7}"/>
              </a:ext>
            </a:extLst>
          </p:cNvPr>
          <p:cNvSpPr/>
          <p:nvPr/>
        </p:nvSpPr>
        <p:spPr>
          <a:xfrm>
            <a:off x="787495" y="3075057"/>
            <a:ext cx="106170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17.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双端口存储器与两个独立存储器有何不同？</a:t>
            </a:r>
          </a:p>
        </p:txBody>
      </p:sp>
    </p:spTree>
    <p:extLst>
      <p:ext uri="{BB962C8B-B14F-4D97-AF65-F5344CB8AC3E}">
        <p14:creationId xmlns:p14="http://schemas.microsoft.com/office/powerpoint/2010/main" val="1328501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5E0699C-650E-44FC-BA30-B6AF2A8B44BA}"/>
              </a:ext>
            </a:extLst>
          </p:cNvPr>
          <p:cNvSpPr/>
          <p:nvPr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请简述计算机系统中的三级存储体系结构模式，并分析这种模式的优点和缺点。</a:t>
            </a:r>
          </a:p>
        </p:txBody>
      </p:sp>
    </p:spTree>
    <p:extLst>
      <p:ext uri="{BB962C8B-B14F-4D97-AF65-F5344CB8AC3E}">
        <p14:creationId xmlns:p14="http://schemas.microsoft.com/office/powerpoint/2010/main" val="15224260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87DD971-0214-4DCD-90F5-A283D61311C4}"/>
              </a:ext>
            </a:extLst>
          </p:cNvPr>
          <p:cNvSpPr/>
          <p:nvPr/>
        </p:nvSpPr>
        <p:spPr>
          <a:xfrm>
            <a:off x="0" y="0"/>
            <a:ext cx="106170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17.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双端口存储器与两个独立存储器有何不同？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016D34-E6F6-442C-A39E-6F3A0E0BE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303"/>
            <a:ext cx="11931649" cy="224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068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9D61711-1D3B-4617-80CF-F6F205CE9A66}"/>
              </a:ext>
            </a:extLst>
          </p:cNvPr>
          <p:cNvSpPr/>
          <p:nvPr/>
        </p:nvSpPr>
        <p:spPr>
          <a:xfrm>
            <a:off x="0" y="2767280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18.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何谓单体多字并行主存系统？何谓多体交叉存取并行主存系统？</a:t>
            </a:r>
          </a:p>
        </p:txBody>
      </p:sp>
    </p:spTree>
    <p:extLst>
      <p:ext uri="{BB962C8B-B14F-4D97-AF65-F5344CB8AC3E}">
        <p14:creationId xmlns:p14="http://schemas.microsoft.com/office/powerpoint/2010/main" val="16655965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71AD77B-767A-47DE-BE4B-A1D279F7A238}"/>
              </a:ext>
            </a:extLst>
          </p:cNvPr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18.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何谓单体多字并行主存系统？何谓多体交叉存取并行主存系统？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3AF892-4274-4CF3-8172-D77B02860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02319"/>
            <a:ext cx="12192000" cy="363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994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880BF88-BD80-4451-A614-E444BE294D98}"/>
              </a:ext>
            </a:extLst>
          </p:cNvPr>
          <p:cNvSpPr/>
          <p:nvPr/>
        </p:nvSpPr>
        <p:spPr>
          <a:xfrm>
            <a:off x="0" y="2459504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19.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某计算机的主存按字节编址，而系统总线数据通路宽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位。请提出一种总线与主存的连接方案，用粗框图进行描述，并对方案进行简要说明。</a:t>
            </a:r>
          </a:p>
        </p:txBody>
      </p:sp>
    </p:spTree>
    <p:extLst>
      <p:ext uri="{BB962C8B-B14F-4D97-AF65-F5344CB8AC3E}">
        <p14:creationId xmlns:p14="http://schemas.microsoft.com/office/powerpoint/2010/main" val="2306362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0877042-4BC7-4807-8B2A-5D9A93A3712A}"/>
              </a:ext>
            </a:extLst>
          </p:cNvPr>
          <p:cNvSpPr/>
          <p:nvPr/>
        </p:nvSpPr>
        <p:spPr>
          <a:xfrm>
            <a:off x="0" y="0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19.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某计算机的主存按字节编址，而系统总线数据通路宽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位。请提出一种总线与主存的连接方案，用粗框图进行描述，并对方案进行简要说明。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E9163A-B558-43B3-840C-FEBB55FD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6453"/>
            <a:ext cx="12203886" cy="107070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12CF67B-2516-41CD-AFBA-2FE51260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7" y="2862990"/>
            <a:ext cx="11816937" cy="132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295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1273E76-80D9-4B1E-87BB-FE7BF4182889}"/>
              </a:ext>
            </a:extLst>
          </p:cNvPr>
          <p:cNvSpPr/>
          <p:nvPr/>
        </p:nvSpPr>
        <p:spPr>
          <a:xfrm>
            <a:off x="0" y="0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19.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某计算机的主存按字节编址，而系统总线数据通路宽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位。请提出一种总线与主存的连接方案，用粗框图进行描述，并对方案进行简要说明。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5193EA-040D-4B0C-9C80-92ED2146C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32" y="2909224"/>
            <a:ext cx="10913336" cy="38546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9DBC584-9564-460B-BB79-0DD5C8074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44" y="2051855"/>
            <a:ext cx="11021961" cy="85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433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94E0E09-5CE2-4818-B7EF-2B4BCD4E9523}"/>
              </a:ext>
            </a:extLst>
          </p:cNvPr>
          <p:cNvSpPr/>
          <p:nvPr/>
        </p:nvSpPr>
        <p:spPr>
          <a:xfrm>
            <a:off x="0" y="0"/>
            <a:ext cx="1219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6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19.</a:t>
            </a:r>
            <a:r>
              <a:rPr lang="zh-CN" altLang="zh-CN" sz="36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某计算机的主存按字节编址，而系统总线数据通路宽</a:t>
            </a:r>
            <a:r>
              <a:rPr lang="en-US" altLang="zh-CN" sz="36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zh-CN" sz="36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位。请提出一种总线与主存的连接方案，用粗框图进行描述，并对方案进行简要说明。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9EDD79-DAED-4E3B-8BB0-5F3F26FC3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206" y="1663688"/>
            <a:ext cx="8467238" cy="519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28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F2303C9-64DE-46D1-9C89-EC0296052E16}"/>
              </a:ext>
            </a:extLst>
          </p:cNvPr>
          <p:cNvSpPr/>
          <p:nvPr/>
        </p:nvSpPr>
        <p:spPr>
          <a:xfrm>
            <a:off x="0" y="2459504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如果要求半导体存储器在完成读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写后产生信号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READY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，并通过系统总线通知其他设备存储器的当前状态。请设计该信号的产生逻辑。</a:t>
            </a:r>
          </a:p>
        </p:txBody>
      </p:sp>
    </p:spTree>
    <p:extLst>
      <p:ext uri="{BB962C8B-B14F-4D97-AF65-F5344CB8AC3E}">
        <p14:creationId xmlns:p14="http://schemas.microsoft.com/office/powerpoint/2010/main" val="3988587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385DE0E-3627-4EE7-834A-30D6F8B3E2FD}"/>
              </a:ext>
            </a:extLst>
          </p:cNvPr>
          <p:cNvSpPr/>
          <p:nvPr/>
        </p:nvSpPr>
        <p:spPr>
          <a:xfrm>
            <a:off x="0" y="0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如果要求半导体存储器在完成读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写后产生信号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READY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，并通过系统总线通知其他设备存储器的当前状态。请设计该信号的产生逻辑。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A45FC2-A3BC-4538-A06A-8B3BF86D90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42"/>
          <a:stretch/>
        </p:blipFill>
        <p:spPr>
          <a:xfrm>
            <a:off x="0" y="1851800"/>
            <a:ext cx="6111043" cy="42441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7C87AC9-73E0-41B0-BBE2-6B2CABED64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25" r="5869"/>
          <a:stretch/>
        </p:blipFill>
        <p:spPr>
          <a:xfrm>
            <a:off x="6292644" y="1938991"/>
            <a:ext cx="5836778" cy="415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768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F884E76-F0A9-44B4-9EF4-4F3F9C8FE30B}"/>
              </a:ext>
            </a:extLst>
          </p:cNvPr>
          <p:cNvSpPr/>
          <p:nvPr/>
        </p:nvSpPr>
        <p:spPr>
          <a:xfrm>
            <a:off x="0" y="2459504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21.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如果两台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通过各自的地址总线与数据总线共享一个半导体存储器，请为此设计存储器逻辑，使两组地址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数据线之间能够分离，且能处理访存冲突。</a:t>
            </a:r>
          </a:p>
        </p:txBody>
      </p:sp>
    </p:spTree>
    <p:extLst>
      <p:ext uri="{BB962C8B-B14F-4D97-AF65-F5344CB8AC3E}">
        <p14:creationId xmlns:p14="http://schemas.microsoft.com/office/powerpoint/2010/main" val="2605757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8525EE2-4ED8-4350-9EAA-617FA5B3AA8A}"/>
              </a:ext>
            </a:extLst>
          </p:cNvPr>
          <p:cNvSpPr/>
          <p:nvPr/>
        </p:nvSpPr>
        <p:spPr>
          <a:xfrm>
            <a:off x="1" y="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请简述计算机系统中的三级存储体系结构模式，并分析这种模式的优点和缺点。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3DA9C1-BF14-4097-B0EF-BD509A777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87476"/>
            <a:ext cx="12191998" cy="183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620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4C13D5B-FE64-4391-850A-37ABFCBF4262}"/>
              </a:ext>
            </a:extLst>
          </p:cNvPr>
          <p:cNvSpPr/>
          <p:nvPr/>
        </p:nvSpPr>
        <p:spPr>
          <a:xfrm>
            <a:off x="78658" y="0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21.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如果两台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通过各自的地址总线与数据总线共享一个半导体存储器，请为此设计存储器逻辑，使两组地址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数据线之间能够分离，且能处理访存冲突。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30B4F1-38AA-47EF-B914-AC21A36EA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6" y="2159847"/>
            <a:ext cx="11543071" cy="469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699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CF29080-B4D6-4E88-B74F-7828DDEC0644}"/>
              </a:ext>
            </a:extLst>
          </p:cNvPr>
          <p:cNvSpPr/>
          <p:nvPr/>
        </p:nvSpPr>
        <p:spPr>
          <a:xfrm>
            <a:off x="78658" y="2767280"/>
            <a:ext cx="1211334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22.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如果需用常规存储芯片构成双端口存储器，允许存取周期延长。请为此设计存储器逻辑。</a:t>
            </a:r>
          </a:p>
        </p:txBody>
      </p:sp>
    </p:spTree>
    <p:extLst>
      <p:ext uri="{BB962C8B-B14F-4D97-AF65-F5344CB8AC3E}">
        <p14:creationId xmlns:p14="http://schemas.microsoft.com/office/powerpoint/2010/main" val="35262435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0C66450-6DCA-4631-9B59-38FF945EB75C}"/>
              </a:ext>
            </a:extLst>
          </p:cNvPr>
          <p:cNvSpPr/>
          <p:nvPr/>
        </p:nvSpPr>
        <p:spPr>
          <a:xfrm>
            <a:off x="0" y="0"/>
            <a:ext cx="1211334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22.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如果需用常规存储芯片构成双端口存储器，允许存取周期延长。请为此设计存储器逻辑。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65CD9E-07C0-4FDC-AE6E-AE312B241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888"/>
            <a:ext cx="11863937" cy="16915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F1662C-AC6E-4E42-BE88-D2DF5EA667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14" t="4178" r="22912" b="9508"/>
          <a:stretch/>
        </p:blipFill>
        <p:spPr>
          <a:xfrm>
            <a:off x="3519948" y="2831690"/>
            <a:ext cx="4447140" cy="40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12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7EEA5FF-C834-4685-826B-68208857B72D}"/>
              </a:ext>
            </a:extLst>
          </p:cNvPr>
          <p:cNvSpPr/>
          <p:nvPr/>
        </p:nvSpPr>
        <p:spPr>
          <a:xfrm>
            <a:off x="0" y="0"/>
            <a:ext cx="1211334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22.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如果需用常规存储芯片构成双端口存储器，允许存取周期延长。请为此设计存储器逻辑。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742A4F-35CB-4432-839C-03D4DD93A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4" y="1640217"/>
            <a:ext cx="12158056" cy="194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985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241F201-E8DC-4415-9EAE-3EBCC00E2ACD}"/>
              </a:ext>
            </a:extLst>
          </p:cNvPr>
          <p:cNvSpPr/>
          <p:nvPr/>
        </p:nvSpPr>
        <p:spPr>
          <a:xfrm>
            <a:off x="0" y="2767280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23.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试比较当前光盘与磁盘两者的记录密度、平均存取时间和数据传输率三项性能指标。</a:t>
            </a:r>
          </a:p>
        </p:txBody>
      </p:sp>
    </p:spTree>
    <p:extLst>
      <p:ext uri="{BB962C8B-B14F-4D97-AF65-F5344CB8AC3E}">
        <p14:creationId xmlns:p14="http://schemas.microsoft.com/office/powerpoint/2010/main" val="30258725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762611F-EADD-4A8D-8E35-5EC71D08E372}"/>
              </a:ext>
            </a:extLst>
          </p:cNvPr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23.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试比较当前光盘与磁盘两者的记录密度、平均存取时间和数据传输率三项性能指标。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0415DD-0C00-46D0-8EEB-B27C9B95D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7" y="1799942"/>
            <a:ext cx="12130586" cy="250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148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1BB53F2-4AD2-4EEB-AF7F-64304F073619}"/>
              </a:ext>
            </a:extLst>
          </p:cNvPr>
          <p:cNvSpPr/>
          <p:nvPr/>
        </p:nvSpPr>
        <p:spPr>
          <a:xfrm>
            <a:off x="0" y="2459504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24.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主存和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Cache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之间的映射方式有哪几种？请简述每种方式的基本思想，并分析每种方式中如何通过变换内存地址以得到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Cache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的目标地址。</a:t>
            </a:r>
          </a:p>
        </p:txBody>
      </p:sp>
    </p:spTree>
    <p:extLst>
      <p:ext uri="{BB962C8B-B14F-4D97-AF65-F5344CB8AC3E}">
        <p14:creationId xmlns:p14="http://schemas.microsoft.com/office/powerpoint/2010/main" val="22930285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CA28077-12EB-4AD9-803E-FDFBB1D21A90}"/>
              </a:ext>
            </a:extLst>
          </p:cNvPr>
          <p:cNvSpPr/>
          <p:nvPr/>
        </p:nvSpPr>
        <p:spPr>
          <a:xfrm>
            <a:off x="0" y="0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24.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主存和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Cache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之间的映射方式有哪几种？请简述每种方式的基本思想，并分析每种方式中如何通过变换内存地址以得到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Cache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的目标地址。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4BB2E5-104C-4218-B44D-9FD65F2D7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8992"/>
            <a:ext cx="12112272" cy="13548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19DBC5-7760-41E1-944E-4DFA35B82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3806"/>
            <a:ext cx="12112272" cy="178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419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24ED553-B96E-4152-8DA8-943931D13DD4}"/>
              </a:ext>
            </a:extLst>
          </p:cNvPr>
          <p:cNvSpPr/>
          <p:nvPr/>
        </p:nvSpPr>
        <p:spPr>
          <a:xfrm>
            <a:off x="0" y="1166842"/>
            <a:ext cx="1211334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25.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计算机存储系统按字节编址，其中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Cache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可以分成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块，每块的大小固定为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字节。在主存和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Cache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之间可以采用三种映射方式，请针对主存的第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268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号单元回答下列关于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Cache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的问题：</a:t>
            </a:r>
          </a:p>
          <a:p>
            <a:pPr algn="just">
              <a:spcAft>
                <a:spcPts val="0"/>
              </a:spcAft>
            </a:pP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）若采用直接映射，那么对应的块号和标记分别是什么？</a:t>
            </a:r>
          </a:p>
          <a:p>
            <a:pPr algn="just">
              <a:spcAft>
                <a:spcPts val="0"/>
              </a:spcAft>
            </a:pP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）若采用全相联映射，那么对应的块号和标记分别是什么？</a:t>
            </a:r>
          </a:p>
          <a:p>
            <a:pPr algn="just">
              <a:spcAft>
                <a:spcPts val="0"/>
              </a:spcAft>
            </a:pP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）若采用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路组相联映射（即每组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块），那么对应的组号和块标记分别是什么？</a:t>
            </a:r>
          </a:p>
          <a:p>
            <a:pPr algn="just">
              <a:spcAft>
                <a:spcPts val="0"/>
              </a:spcAft>
            </a:pP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）若采用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路组相联映射（即每组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块），那么对应的组号和块标记分别是什么？</a:t>
            </a:r>
          </a:p>
        </p:txBody>
      </p:sp>
    </p:spTree>
    <p:extLst>
      <p:ext uri="{BB962C8B-B14F-4D97-AF65-F5344CB8AC3E}">
        <p14:creationId xmlns:p14="http://schemas.microsoft.com/office/powerpoint/2010/main" val="8646187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82EB52D-E159-4926-8A98-4E82B05303E5}"/>
              </a:ext>
            </a:extLst>
          </p:cNvPr>
          <p:cNvSpPr/>
          <p:nvPr/>
        </p:nvSpPr>
        <p:spPr>
          <a:xfrm>
            <a:off x="39329" y="0"/>
            <a:ext cx="1211334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25.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计算机存储系统按字节编址，其中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Cache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可以分成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块，每块的大小固定为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字节。在主存和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Cache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之间可以采用三种映射方式，请针对主存的第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268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号单元回答下列关于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Cache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的问题：</a:t>
            </a:r>
          </a:p>
          <a:p>
            <a:pPr algn="just">
              <a:spcAft>
                <a:spcPts val="0"/>
              </a:spcAft>
            </a:pP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）若采用直接映射，那么对应的块号和标记分别是什么？</a:t>
            </a:r>
          </a:p>
          <a:p>
            <a:pPr algn="just">
              <a:spcAft>
                <a:spcPts val="0"/>
              </a:spcAft>
            </a:pP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）若采用全相联映射，那么对应的块号和标记分别是什么？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A3190E-0D33-45AA-9810-2CC7E2ED4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0548"/>
            <a:ext cx="12113342" cy="304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21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207EEDD-94D7-4C13-AB41-5C8A5A7000B7}"/>
              </a:ext>
            </a:extLst>
          </p:cNvPr>
          <p:cNvSpPr/>
          <p:nvPr/>
        </p:nvSpPr>
        <p:spPr>
          <a:xfrm>
            <a:off x="0" y="2767280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何谓随机存取？何谓顺序存取？何谓直接存取？请各举一例进行说明</a:t>
            </a:r>
          </a:p>
        </p:txBody>
      </p:sp>
    </p:spTree>
    <p:extLst>
      <p:ext uri="{BB962C8B-B14F-4D97-AF65-F5344CB8AC3E}">
        <p14:creationId xmlns:p14="http://schemas.microsoft.com/office/powerpoint/2010/main" val="22207506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9C3C80C-2E80-4CBE-B101-97B283F4E91C}"/>
              </a:ext>
            </a:extLst>
          </p:cNvPr>
          <p:cNvSpPr/>
          <p:nvPr/>
        </p:nvSpPr>
        <p:spPr>
          <a:xfrm>
            <a:off x="39329" y="0"/>
            <a:ext cx="1211334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25.</a:t>
            </a:r>
            <a:r>
              <a:rPr lang="zh-CN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计算机存储系统按字节编址，其中</a:t>
            </a:r>
            <a:r>
              <a:rPr lang="en-US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Cache</a:t>
            </a:r>
            <a:r>
              <a:rPr lang="zh-CN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可以分成</a:t>
            </a:r>
            <a:r>
              <a:rPr lang="en-US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块，每块的大小固定为</a:t>
            </a:r>
            <a:r>
              <a:rPr lang="en-US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lang="zh-CN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字节。在主存和</a:t>
            </a:r>
            <a:r>
              <a:rPr lang="en-US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Cache</a:t>
            </a:r>
            <a:r>
              <a:rPr lang="zh-CN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之间可以采用三种映射方式，请针对主存的第</a:t>
            </a:r>
            <a:r>
              <a:rPr lang="en-US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268</a:t>
            </a:r>
            <a:r>
              <a:rPr lang="zh-CN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号单元回答下列关于</a:t>
            </a:r>
            <a:r>
              <a:rPr lang="en-US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Cache</a:t>
            </a:r>
            <a:r>
              <a:rPr lang="zh-CN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的问题：</a:t>
            </a:r>
          </a:p>
          <a:p>
            <a:pPr algn="just">
              <a:spcAft>
                <a:spcPts val="0"/>
              </a:spcAft>
            </a:pPr>
            <a:r>
              <a:rPr lang="zh-CN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）若采用</a:t>
            </a:r>
            <a:r>
              <a:rPr lang="en-US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路组相联映射（即每组</a:t>
            </a:r>
            <a:r>
              <a:rPr lang="en-US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块），那么对应的组号和块标记分别是什么？</a:t>
            </a:r>
          </a:p>
          <a:p>
            <a:pPr algn="just">
              <a:spcAft>
                <a:spcPts val="0"/>
              </a:spcAft>
            </a:pPr>
            <a:r>
              <a:rPr lang="zh-CN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）若采用</a:t>
            </a:r>
            <a:r>
              <a:rPr lang="en-US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路组相联映射（即每组</a:t>
            </a:r>
            <a:r>
              <a:rPr lang="en-US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块），那么对应的组号和块标记分别是什么？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A5ED4F-7E83-40AC-A79E-C6FA1E3A0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73" y="2747029"/>
            <a:ext cx="10778727" cy="397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518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20645D1-963F-4300-B575-C77896D307AD}"/>
              </a:ext>
            </a:extLst>
          </p:cNvPr>
          <p:cNvSpPr/>
          <p:nvPr/>
        </p:nvSpPr>
        <p:spPr>
          <a:xfrm>
            <a:off x="0" y="2459504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26.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什么是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TLB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？它和页表之间是什么关系？试分析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TLB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和页表之间的直接映射、全相联映射、组相联映射的异同点。</a:t>
            </a:r>
          </a:p>
        </p:txBody>
      </p:sp>
    </p:spTree>
    <p:extLst>
      <p:ext uri="{BB962C8B-B14F-4D97-AF65-F5344CB8AC3E}">
        <p14:creationId xmlns:p14="http://schemas.microsoft.com/office/powerpoint/2010/main" val="18816416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30DDC9C-65A5-4589-8816-7489AF0698CE}"/>
              </a:ext>
            </a:extLst>
          </p:cNvPr>
          <p:cNvSpPr/>
          <p:nvPr/>
        </p:nvSpPr>
        <p:spPr>
          <a:xfrm>
            <a:off x="78658" y="0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26.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什么是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TLB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？它和页表之间是什么关系？试分析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TLB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和页表之间的直接映射、全相联映射、组相联映射的异同点。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F4170E-7FEB-44EE-B5D9-614AE7EFF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6" y="2094976"/>
            <a:ext cx="12086407" cy="314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456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AC3C058-96C6-4DE0-BAAD-784F17B2C5FA}"/>
              </a:ext>
            </a:extLst>
          </p:cNvPr>
          <p:cNvSpPr/>
          <p:nvPr/>
        </p:nvSpPr>
        <p:spPr>
          <a:xfrm>
            <a:off x="0" y="0"/>
            <a:ext cx="1212317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27.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某计算机存储器系统参数如下：</a:t>
            </a:r>
          </a:p>
          <a:p>
            <a:pPr algn="just">
              <a:spcAft>
                <a:spcPts val="0"/>
              </a:spcAft>
            </a:pP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① TLB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共有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256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项，和页表之间按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路组相联方式组织映射；</a:t>
            </a:r>
          </a:p>
          <a:p>
            <a:pPr algn="just">
              <a:spcAft>
                <a:spcPts val="0"/>
              </a:spcAft>
            </a:pP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② 64 KB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的数据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Cache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，块大小为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64 B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，组织方式也是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路组相联；</a:t>
            </a:r>
          </a:p>
          <a:p>
            <a:pPr algn="just">
              <a:spcAft>
                <a:spcPts val="0"/>
              </a:spcAft>
            </a:pP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③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虚拟地址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位，物理地址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24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位；</a:t>
            </a:r>
          </a:p>
          <a:p>
            <a:pPr algn="just">
              <a:spcAft>
                <a:spcPts val="0"/>
              </a:spcAft>
            </a:pP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④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页面大小固定为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 KB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just">
              <a:spcAft>
                <a:spcPts val="0"/>
              </a:spcAft>
            </a:pP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图给出了系统的简单示意，请分别计算其中各字段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各段所占的位数，并给出计算过程。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F99345-9BA8-4108-9773-96A98D70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78" y="3539430"/>
            <a:ext cx="9819043" cy="312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271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D554227-3ACD-48E0-8435-ED51941527E5}"/>
              </a:ext>
            </a:extLst>
          </p:cNvPr>
          <p:cNvSpPr/>
          <p:nvPr/>
        </p:nvSpPr>
        <p:spPr>
          <a:xfrm>
            <a:off x="0" y="0"/>
            <a:ext cx="11749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6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27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3EB991-C82B-4362-8A28-5C87C89BA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81" y="29051"/>
            <a:ext cx="9379841" cy="68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22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AF36D5A-2D29-4315-B1DE-1AC1721FDBAD}"/>
              </a:ext>
            </a:extLst>
          </p:cNvPr>
          <p:cNvSpPr/>
          <p:nvPr/>
        </p:nvSpPr>
        <p:spPr>
          <a:xfrm>
            <a:off x="98323" y="226142"/>
            <a:ext cx="120936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28.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某计算机的存储器按字节编址，虚拟（逻辑）地址空间为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16 MB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，主存（物理）地址空间为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 MB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，采用每页固定为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 KB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的页式虚拟存储管理。此外，存储系统中的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Cache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共分成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块，与主存之间按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32 B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的块单位进行整块直接映射。当计算机系统运行到某一时刻时，跟踪到的页表片段和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Cache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状态分别如表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3-4-4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和表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3-4-5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所示，页表中的实页号和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Cache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的标记均已表示为十六进制数。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7A3B33-AFEA-4366-BF96-458AF79EA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296" y="2165134"/>
            <a:ext cx="9515730" cy="36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665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D13B042-879A-4EEF-AF2C-778DFF608131}"/>
              </a:ext>
            </a:extLst>
          </p:cNvPr>
          <p:cNvSpPr/>
          <p:nvPr/>
        </p:nvSpPr>
        <p:spPr>
          <a:xfrm>
            <a:off x="0" y="0"/>
            <a:ext cx="12192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28.</a:t>
            </a:r>
          </a:p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请回答下列问题，并说明理由和依据：</a:t>
            </a:r>
          </a:p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）虚拟地址应有几位，哪几位表示虚页号？物理地址应是几位，哪几位表示实页号（物理页号）？</a:t>
            </a:r>
          </a:p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）根据物理地址访问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Cache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时，这个物理地址应被自动解析成哪几个地址段？</a:t>
            </a:r>
            <a:endParaRPr lang="en-US" altLang="zh-CN" sz="24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）虚拟地址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001C60H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所在的页面是否在主存中？若该页面已经在主存中，那么该虚拟地址对应的物理地址是什么？访问这个虚地址时，是否会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Cache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访问命中？</a:t>
            </a:r>
          </a:p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）假定为该计算机配置了一个用于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路组相联映射的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TLB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，可以存放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个页表项，若其当前内容（十六进制）如表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3-4-6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所示，则虚拟地址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024BACH</a:t>
            </a:r>
            <a:r>
              <a:rPr lang="zh-CN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所在的页面是否已被调入到主存中？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D1B7FE-6917-4170-B4E0-D14489A5A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603" y="3429000"/>
            <a:ext cx="9546793" cy="249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095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9439375-24F6-4A73-902C-5D897681976A}"/>
              </a:ext>
            </a:extLst>
          </p:cNvPr>
          <p:cNvSpPr/>
          <p:nvPr/>
        </p:nvSpPr>
        <p:spPr>
          <a:xfrm>
            <a:off x="0" y="0"/>
            <a:ext cx="12192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</a:p>
          <a:p>
            <a:pPr algn="just">
              <a:spcAft>
                <a:spcPts val="0"/>
              </a:spcAft>
            </a:pPr>
            <a:r>
              <a:rPr lang="zh-CN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）虚拟地址应有几位，哪几位表示虚页号？物理地址应是几位，哪几位表示实页号（物理页号）？</a:t>
            </a:r>
          </a:p>
          <a:p>
            <a:pPr algn="just">
              <a:spcAft>
                <a:spcPts val="0"/>
              </a:spcAft>
            </a:pPr>
            <a:r>
              <a:rPr lang="zh-CN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）根据物理地址访问</a:t>
            </a:r>
            <a:r>
              <a:rPr lang="en-US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Cache</a:t>
            </a:r>
            <a:r>
              <a:rPr lang="zh-CN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时，这个物理地址应被自动解析成哪几个地址段？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8114D7-27A7-409B-A4F4-43BC8C2C4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97" y="2187921"/>
            <a:ext cx="11418805" cy="461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594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BA95196-F125-456F-8F42-063E5515593F}"/>
              </a:ext>
            </a:extLst>
          </p:cNvPr>
          <p:cNvSpPr/>
          <p:nvPr/>
        </p:nvSpPr>
        <p:spPr>
          <a:xfrm>
            <a:off x="0" y="0"/>
            <a:ext cx="12192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）虚拟地址</a:t>
            </a:r>
            <a:r>
              <a:rPr lang="en-US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001C60H</a:t>
            </a:r>
            <a:r>
              <a:rPr lang="zh-CN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所在的页面是否在主存中？若该页面已经在主存中，那么该虚拟地址对应的物理地址是什么？访问这个虚地址时，是否会</a:t>
            </a:r>
            <a:r>
              <a:rPr lang="en-US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Cache</a:t>
            </a:r>
            <a:r>
              <a:rPr lang="zh-CN" altLang="zh-CN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访问命中？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AFF76D-9A52-4D04-9E59-DFD384596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5"/>
          <a:stretch/>
        </p:blipFill>
        <p:spPr>
          <a:xfrm>
            <a:off x="134753" y="1384995"/>
            <a:ext cx="12057247" cy="9041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47966A-EDAF-48CA-A1BC-DCA1EAD76E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3"/>
          <a:stretch/>
        </p:blipFill>
        <p:spPr>
          <a:xfrm>
            <a:off x="0" y="2342154"/>
            <a:ext cx="12044582" cy="26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976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BF94326-F2E6-4D47-8404-5C3A75EA2978}"/>
              </a:ext>
            </a:extLst>
          </p:cNvPr>
          <p:cNvSpPr/>
          <p:nvPr/>
        </p:nvSpPr>
        <p:spPr>
          <a:xfrm>
            <a:off x="0" y="0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）假定为该计算机配置了一个用于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路组相联映射的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TLB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，可以存放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个页表项，若其当前内容（十六进制）如表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3-4-6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所示，则虚拟地址</a:t>
            </a:r>
            <a:r>
              <a:rPr lang="en-US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024BACH</a:t>
            </a:r>
            <a:r>
              <a:rPr lang="zh-CN" altLang="zh-CN" sz="32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所在的页面是否已被调入到主存中？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3CF15A-04C1-4196-A39B-737A7ED157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59"/>
          <a:stretch/>
        </p:blipFill>
        <p:spPr>
          <a:xfrm>
            <a:off x="240005" y="1569659"/>
            <a:ext cx="11818392" cy="517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76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187C510-5094-4331-AAD2-74E72401F13E}"/>
              </a:ext>
            </a:extLst>
          </p:cNvPr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何谓随机存取？何谓顺序存取？何谓直接存取？请各举一例进行说明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2A2941-FC9B-494B-A83C-819DB20BF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4157"/>
            <a:ext cx="11887201" cy="192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857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2405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9302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9815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48025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75799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6438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24299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65959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05771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28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AC3A08B-A6E2-488D-90AC-CDD1D308BC0D}"/>
              </a:ext>
            </a:extLst>
          </p:cNvPr>
          <p:cNvSpPr/>
          <p:nvPr/>
        </p:nvSpPr>
        <p:spPr>
          <a:xfrm>
            <a:off x="0" y="1843950"/>
            <a:ext cx="12192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某半导体存储器容量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8K×8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位，可选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RAM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芯片容量为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2K×4/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片。地址总线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A15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A0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（低），双向数据线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D7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D0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（低），由</a:t>
            </a:r>
            <a:r>
              <a:rPr lang="en-US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R/W</a:t>
            </a:r>
            <a:r>
              <a:rPr lang="zh-CN" altLang="zh-CN" sz="4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线控制读写。请设计并画出该存储器逻辑图，并注明地址分配与片选逻辑式及片选信号极性。</a:t>
            </a:r>
          </a:p>
        </p:txBody>
      </p:sp>
    </p:spTree>
    <p:extLst>
      <p:ext uri="{BB962C8B-B14F-4D97-AF65-F5344CB8AC3E}">
        <p14:creationId xmlns:p14="http://schemas.microsoft.com/office/powerpoint/2010/main" val="824234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3466</Words>
  <Application>Microsoft Office PowerPoint</Application>
  <PresentationFormat>宽屏</PresentationFormat>
  <Paragraphs>130</Paragraphs>
  <Slides>89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96" baseType="lpstr">
      <vt:lpstr>等线</vt:lpstr>
      <vt:lpstr>等线 Light</vt:lpstr>
      <vt:lpstr>宋体</vt:lpstr>
      <vt:lpstr>Arial</vt:lpstr>
      <vt:lpstr>Calibri</vt:lpstr>
      <vt:lpstr>Times New Roman</vt:lpstr>
      <vt:lpstr>Office 主题​​</vt:lpstr>
      <vt:lpstr>计算机组成原理课后习题解析 第4章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Fred zh</dc:creator>
  <cp:lastModifiedBy>Fred zh</cp:lastModifiedBy>
  <cp:revision>16</cp:revision>
  <dcterms:created xsi:type="dcterms:W3CDTF">2021-02-08T13:47:31Z</dcterms:created>
  <dcterms:modified xsi:type="dcterms:W3CDTF">2021-02-08T16:20:27Z</dcterms:modified>
</cp:coreProperties>
</file>